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5" r:id="rId3"/>
    <p:sldId id="322" r:id="rId4"/>
    <p:sldId id="355" r:id="rId5"/>
    <p:sldId id="277" r:id="rId6"/>
    <p:sldId id="316" r:id="rId7"/>
    <p:sldId id="317" r:id="rId8"/>
    <p:sldId id="328" r:id="rId9"/>
    <p:sldId id="334" r:id="rId10"/>
    <p:sldId id="338" r:id="rId11"/>
    <p:sldId id="353" r:id="rId12"/>
    <p:sldId id="354" r:id="rId13"/>
    <p:sldId id="337" r:id="rId14"/>
    <p:sldId id="339" r:id="rId15"/>
    <p:sldId id="340" r:id="rId16"/>
    <p:sldId id="342" r:id="rId17"/>
    <p:sldId id="350" r:id="rId18"/>
    <p:sldId id="341" r:id="rId19"/>
    <p:sldId id="345" r:id="rId20"/>
    <p:sldId id="346" r:id="rId21"/>
    <p:sldId id="347" r:id="rId22"/>
    <p:sldId id="348" r:id="rId23"/>
    <p:sldId id="349" r:id="rId24"/>
    <p:sldId id="344" r:id="rId25"/>
    <p:sldId id="351" r:id="rId26"/>
    <p:sldId id="336" r:id="rId27"/>
    <p:sldId id="271" r:id="rId28"/>
    <p:sldId id="332" r:id="rId29"/>
    <p:sldId id="309" r:id="rId30"/>
    <p:sldId id="352" r:id="rId31"/>
    <p:sldId id="326" r:id="rId32"/>
    <p:sldId id="312" r:id="rId33"/>
  </p:sldIdLst>
  <p:sldSz cx="9906000" cy="6858000" type="A4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CCFF"/>
    <a:srgbClr val="FF8F8F"/>
    <a:srgbClr val="FFFFCC"/>
    <a:srgbClr val="008000"/>
    <a:srgbClr val="FFFF00"/>
    <a:srgbClr val="CCECFF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614" autoAdjust="0"/>
    <p:restoredTop sz="96682" autoAdjust="0"/>
  </p:normalViewPr>
  <p:slideViewPr>
    <p:cSldViewPr snapToGrid="0">
      <p:cViewPr varScale="1">
        <p:scale>
          <a:sx n="54" d="100"/>
          <a:sy n="54" d="100"/>
        </p:scale>
        <p:origin x="60" y="400"/>
      </p:cViewPr>
      <p:guideLst>
        <p:guide orient="horz" pos="2160"/>
        <p:guide pos="312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8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45C5D4-BAB5-43E1-9A89-6076DFDE39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6714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de-DE" alt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09808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de-DE" altLang="de-DE">
                <a:cs typeface="Arial" panose="020B0604020202020204" pitchFamily="34" charset="0"/>
              </a:rPr>
              <a:t>Susanne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10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cs typeface="Arial" panose="020B0604020202020204" pitchFamily="34" charset="0"/>
              </a:rPr>
              <a:t>Sybille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de-DE" altLang="de-DE">
                <a:cs typeface="Arial" panose="020B0604020202020204" pitchFamily="34" charset="0"/>
              </a:rPr>
              <a:t>Ann Kristin</a:t>
            </a:r>
          </a:p>
        </p:txBody>
      </p:sp>
    </p:spTree>
    <p:extLst>
      <p:ext uri="{BB962C8B-B14F-4D97-AF65-F5344CB8AC3E}">
        <p14:creationId xmlns:p14="http://schemas.microsoft.com/office/powerpoint/2010/main" val="147430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cs typeface="Arial" panose="020B0604020202020204" pitchFamily="34" charset="0"/>
              </a:rPr>
              <a:t>Sybille</a:t>
            </a:r>
          </a:p>
        </p:txBody>
      </p:sp>
    </p:spTree>
    <p:extLst>
      <p:ext uri="{BB962C8B-B14F-4D97-AF65-F5344CB8AC3E}">
        <p14:creationId xmlns:p14="http://schemas.microsoft.com/office/powerpoint/2010/main" val="308509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cs typeface="Arial" panose="020B0604020202020204" pitchFamily="34" charset="0"/>
              </a:rPr>
              <a:t>Sybille</a:t>
            </a:r>
          </a:p>
        </p:txBody>
      </p:sp>
    </p:spTree>
    <p:extLst>
      <p:ext uri="{BB962C8B-B14F-4D97-AF65-F5344CB8AC3E}">
        <p14:creationId xmlns:p14="http://schemas.microsoft.com/office/powerpoint/2010/main" val="203599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91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10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227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78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54913" y="481013"/>
            <a:ext cx="2105025" cy="63769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38250" y="481013"/>
            <a:ext cx="6164263" cy="637698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1194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8250" y="481013"/>
            <a:ext cx="8418513" cy="14001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81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26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2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41425" y="1076325"/>
            <a:ext cx="4132263" cy="578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26088" y="1076325"/>
            <a:ext cx="4133850" cy="578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381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46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123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5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51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794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1174750" cy="6853238"/>
            <a:chOff x="0" y="0"/>
            <a:chExt cx="683" cy="4317"/>
          </a:xfrm>
        </p:grpSpPr>
        <p:sp>
          <p:nvSpPr>
            <p:cNvPr id="1030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oundRect">
              <a:avLst>
                <a:gd name="adj" fmla="val 144"/>
              </a:avLst>
            </a:prstGeom>
            <a:gradFill rotWithShape="0">
              <a:gsLst>
                <a:gs pos="0">
                  <a:srgbClr val="3333FF"/>
                </a:gs>
                <a:gs pos="50000">
                  <a:srgbClr val="000000"/>
                </a:gs>
                <a:gs pos="100000">
                  <a:srgbClr val="3333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de-DE" altLang="de-DE"/>
            </a:p>
          </p:txBody>
        </p:sp>
        <p:grpSp>
          <p:nvGrpSpPr>
            <p:cNvPr id="1031" name="Group 3"/>
            <p:cNvGrpSpPr>
              <a:grpSpLocks/>
            </p:cNvGrpSpPr>
            <p:nvPr/>
          </p:nvGrpSpPr>
          <p:grpSpPr bwMode="auto">
            <a:xfrm>
              <a:off x="48" y="102"/>
              <a:ext cx="95" cy="4127"/>
              <a:chOff x="48" y="102"/>
              <a:chExt cx="95" cy="4127"/>
            </a:xfrm>
          </p:grpSpPr>
          <p:sp>
            <p:nvSpPr>
              <p:cNvPr id="1032" name="AutoShape 4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33" name="AutoShape 5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34" name="AutoShape 6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37" name="AutoShape 9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38" name="AutoShape 10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39" name="AutoShape 11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40" name="AutoShape 12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41" name="AutoShape 13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42" name="AutoShape 14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43" name="AutoShape 15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44" name="AutoShape 16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45" name="AutoShape 17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46" name="AutoShape 18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47" name="AutoShape 19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48" name="AutoShape 20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49" name="AutoShape 21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50" name="AutoShape 22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51" name="AutoShape 23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52" name="AutoShape 24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53" name="AutoShape 25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54" name="AutoShape 26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55" name="AutoShape 27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56" name="AutoShape 28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57" name="AutoShape 29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58" name="AutoShape 30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059" name="AutoShape 31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oundRect">
                <a:avLst>
                  <a:gd name="adj" fmla="val 1042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2" name="AutoShape 32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oundRect">
                <a:avLst>
                  <a:gd name="adj" fmla="val 1060"/>
                </a:avLst>
              </a:prstGeom>
              <a:solidFill>
                <a:srgbClr val="3333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</p:grpSp>
      </p:grpSp>
      <p:sp>
        <p:nvSpPr>
          <p:cNvPr id="1027" name="Text Box 34"/>
          <p:cNvSpPr txBox="1">
            <a:spLocks noChangeArrowheads="1"/>
          </p:cNvSpPr>
          <p:nvPr userDrawn="1"/>
        </p:nvSpPr>
        <p:spPr bwMode="auto">
          <a:xfrm>
            <a:off x="7594600" y="6329363"/>
            <a:ext cx="20637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</a:pPr>
            <a:fld id="{76095804-B076-41BA-8DE3-1ACA7D5D6124}" type="slidenum">
              <a:rPr lang="en-GB" altLang="de-DE" sz="1400">
                <a:solidFill>
                  <a:schemeClr val="tx1"/>
                </a:solidFill>
              </a:rPr>
              <a:pPr algn="r" eaLnBrk="1" hangingPunct="1">
                <a:lnSpc>
                  <a:spcPct val="95000"/>
                </a:lnSpc>
                <a:buClr>
                  <a:srgbClr val="FFFFFF"/>
                </a:buClr>
                <a:buSzPct val="100000"/>
                <a:buFont typeface="Times New Roman" panose="02020603050405020304" pitchFamily="18" charset="0"/>
                <a:buNone/>
              </a:pPr>
              <a:t>‹Nr.›</a:t>
            </a:fld>
            <a:endParaRPr lang="en-GB" altLang="de-DE" sz="1400">
              <a:solidFill>
                <a:schemeClr val="tx1"/>
              </a:solidFill>
            </a:endParaRPr>
          </a:p>
        </p:txBody>
      </p:sp>
      <p:sp>
        <p:nvSpPr>
          <p:cNvPr id="1028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1238250" y="481013"/>
            <a:ext cx="84185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1425" y="1076325"/>
            <a:ext cx="8418513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Gliederungstextes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Sechste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Siebente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Achte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8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8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8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anose="02020603050405020304" pitchFamily="18" charset="0"/>
        <a:defRPr sz="4400">
          <a:solidFill>
            <a:srgbClr val="00FFFF"/>
          </a:solidFill>
          <a:latin typeface="Times New Roman" pitchFamily="18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FFFF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FFFF"/>
        </a:buClr>
        <a:buSzPct val="75000"/>
        <a:buFont typeface="Wingdings" panose="05000000000000000000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800"/>
        </a:spcBef>
        <a:spcAft>
          <a:spcPct val="0"/>
        </a:spcAft>
        <a:buClr>
          <a:srgbClr val="CC99FF"/>
        </a:buClr>
        <a:buSzPct val="60000"/>
        <a:buFont typeface="Wingdings" panose="05000000000000000000" pitchFamily="2" charset="2"/>
        <a:buChar char="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FFFF"/>
        </a:buClr>
        <a:buSzPct val="60000"/>
        <a:buFont typeface="Wingdings" panose="05000000000000000000" pitchFamily="2" charset="2"/>
        <a:buChar char="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anose="02020603050405020304" pitchFamily="18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anose="02020603050405020304" pitchFamily="18" charset="0"/>
        <a:buChar char="–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238250" y="2286000"/>
            <a:ext cx="8420100" cy="1143000"/>
          </a:xfrm>
        </p:spPr>
        <p:txBody>
          <a:bodyPr lIns="0" tIns="0" rIns="0" bIns="0"/>
          <a:lstStyle/>
          <a:p>
            <a:pPr eaLnBrk="1" hangingPunct="1"/>
            <a:r>
              <a:rPr lang="de-DE" altLang="de-DE" dirty="0"/>
              <a:t> </a:t>
            </a: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825500" y="1595"/>
            <a:ext cx="8337550" cy="2433638"/>
            <a:chOff x="480" y="96"/>
            <a:chExt cx="4848" cy="1533"/>
          </a:xfrm>
        </p:grpSpPr>
        <p:sp>
          <p:nvSpPr>
            <p:cNvPr id="2058" name="AutoShape 4"/>
            <p:cNvSpPr>
              <a:spLocks noChangeArrowheads="1"/>
            </p:cNvSpPr>
            <p:nvPr/>
          </p:nvSpPr>
          <p:spPr bwMode="auto">
            <a:xfrm>
              <a:off x="480" y="384"/>
              <a:ext cx="4848" cy="576"/>
            </a:xfrm>
            <a:prstGeom prst="roundRect">
              <a:avLst>
                <a:gd name="adj" fmla="val 17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de-DE" altLang="de-DE" dirty="0"/>
            </a:p>
          </p:txBody>
        </p:sp>
        <p:sp>
          <p:nvSpPr>
            <p:cNvPr id="2059" name="Text Box 5"/>
            <p:cNvSpPr txBox="1">
              <a:spLocks noChangeArrowheads="1"/>
            </p:cNvSpPr>
            <p:nvPr/>
          </p:nvSpPr>
          <p:spPr bwMode="auto">
            <a:xfrm>
              <a:off x="480" y="96"/>
              <a:ext cx="4848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buClr>
                  <a:srgbClr val="00FFFF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de-DE" sz="4000" i="1" dirty="0">
                <a:solidFill>
                  <a:srgbClr val="00FFFF"/>
                </a:solidFill>
              </a:endParaRPr>
            </a:p>
            <a:p>
              <a:pPr algn="ctr" eaLnBrk="1" hangingPunct="1">
                <a:lnSpc>
                  <a:spcPct val="95000"/>
                </a:lnSpc>
                <a:buClr>
                  <a:srgbClr val="00FFFF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de-DE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Informationen </a:t>
              </a:r>
              <a:r>
                <a:rPr lang="en-GB" altLang="de-DE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zum</a:t>
              </a:r>
              <a:r>
                <a:rPr lang="en-GB" altLang="de-DE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altLang="de-DE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Übergang</a:t>
              </a:r>
              <a:r>
                <a:rPr lang="en-GB" altLang="de-DE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von der </a:t>
              </a:r>
              <a:r>
                <a:rPr lang="en-GB" altLang="de-DE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Grundschule</a:t>
              </a:r>
              <a:r>
                <a:rPr lang="en-GB" altLang="de-DE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zur Realschule</a:t>
              </a:r>
              <a:br>
                <a:rPr lang="en-GB" altLang="de-DE" sz="4000" b="1" dirty="0">
                  <a:solidFill>
                    <a:srgbClr val="00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lang="en-GB" altLang="de-DE" sz="4000" b="1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730250" y="1574800"/>
            <a:ext cx="8420100" cy="4521200"/>
            <a:chOff x="432" y="1248"/>
            <a:chExt cx="4896" cy="2592"/>
          </a:xfrm>
        </p:grpSpPr>
        <p:sp>
          <p:nvSpPr>
            <p:cNvPr id="2056" name="AutoShape 7"/>
            <p:cNvSpPr>
              <a:spLocks noChangeArrowheads="1"/>
            </p:cNvSpPr>
            <p:nvPr/>
          </p:nvSpPr>
          <p:spPr bwMode="auto">
            <a:xfrm>
              <a:off x="432" y="1248"/>
              <a:ext cx="4896" cy="2592"/>
            </a:xfrm>
            <a:prstGeom prst="roundRect">
              <a:avLst>
                <a:gd name="adj" fmla="val 3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de-DE" altLang="de-DE"/>
            </a:p>
          </p:txBody>
        </p:sp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432" y="1248"/>
              <a:ext cx="489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800"/>
                </a:spcBef>
                <a:buClr>
                  <a:srgbClr val="00FFFF"/>
                </a:buClr>
                <a:buSzPct val="75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32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 algn="ctr" eaLnBrk="1" hangingPunct="1">
                <a:spcBef>
                  <a:spcPts val="800"/>
                </a:spcBef>
                <a:buClr>
                  <a:srgbClr val="00FFFF"/>
                </a:buClr>
                <a:buSzPct val="75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32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r="17666"/>
          <a:stretch/>
        </p:blipFill>
        <p:spPr>
          <a:xfrm>
            <a:off x="2154116" y="1877359"/>
            <a:ext cx="5172156" cy="4318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17786" y="231117"/>
            <a:ext cx="7151076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Erprobungsstufe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1925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Besondere pädagogische Einheit in den Klassen 5 und 6.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Zusammenführen schulischer Inhalte (der Grundschulen).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Überprüfen der Eignung für die Schulform Realschule. 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Maximaler Verbleib: 3 Jahre. Versetzungskonferenz kann  bereits nach 2 Jahren über Verbleib entscheiden.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Bei endgültigem Nichtversetzen in den Jhg. 7 erfolgt Übergang zu anderer Schulform.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Übergang zum Gymnasium ist möglich und wird ggfs. empfohlen. 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17786" y="231117"/>
            <a:ext cx="7151076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Jahrgänge 7 - 8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1925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Klassenlehrerwechsel zwischen Jhg. 7 und 8.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der Regel Wechsel der Hauptfachlehrer.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Beginn der Differenzierung und damit Profilschärfung.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5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17786" y="231117"/>
            <a:ext cx="7151076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Jahrgänge 9 - 10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1925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Intensive Berufswahlberatung.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Berufswahlpraktikum im Jhg. 9.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Intensive Vorbereitung auf die zentralen Prüfungen.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Einwöchige Abschlussfahrt. 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5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Übergänge und Perspektiven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364486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 Schulwechsel in eine andere Schulform kann bis zum Beginn des Jhg. 9 erfolgen.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 Übergang zu jeder Schulform ist möglich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Abschlüsse:</a:t>
            </a:r>
          </a:p>
          <a:p>
            <a:pPr lvl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Erster Schulabschluss (ehem. HS9).</a:t>
            </a:r>
          </a:p>
          <a:p>
            <a:pPr lvl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Erster erweiterter Schulabschluss (ehem. HS10).</a:t>
            </a:r>
          </a:p>
          <a:p>
            <a:pPr lvl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Fachoberschulreife.</a:t>
            </a:r>
          </a:p>
          <a:p>
            <a:pPr lvl="1"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Fachoberschulreife mit Qualifikation zum Besuch der gymnasialen Oberstufe (Notenschnitt „3“).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02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Weg dahin: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1925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rgbClr val="CC0000"/>
              </a:buClr>
              <a:buNone/>
            </a:pPr>
            <a:r>
              <a:rPr lang="de-DE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Unterrichtsfächer im Klassenverband: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Deutsch.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Mathematik.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Englisch.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Gesellschaftslehre (Erdkunde, Geschichte, Politik, Wirtschaft).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Naturwissenschaften (Biologie, Chemie, Physik, Informatik).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Kunst / Musik.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Religion.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Sport.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Förderunterricht in den Fächern Deutsch, Englisch, Mathematik.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Lions Quest – erwachsen werden.  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Wahlpflichtunterricht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1925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Ziel: Förderung individueller Interessen.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 der Klasse 7 verbindlich.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Hauptfach mit Klassenarbeiten.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Schwerpunkt Fremdsprachen: Französisch.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Schwerpunkt Naturwissenschaften/Technik (Biologie, Technik, Informatik).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Schwerpunkt Sozialwissenschaften.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Schwerpunkt Kunst.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Wahl nach Neigung und Interesse.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DBR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223810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Unterricht in 60 Minuteneinheiten.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Unterricht im Lehrerraumsystem.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Unterricht ohne Kreide.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Unterricht, unterstützt durch digitale Medien.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9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Digitalisierung an der DBR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223810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Digitale Tafeln in allen Unterrichtsräumen.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Ipad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-Koffer auf jeder Etage zur jederzeitigen Nutzung im Unterricht.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Informatikraum mit 32 Arbeitsplätzen für den Informatikunterricht und für Unterrichtsprojekte.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311">
            <a:off x="7440857" y="5264638"/>
            <a:ext cx="2170381" cy="122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6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 Profil – gemeinsames Lernen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622394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Gemeinsamer Unterricht von Schülerinnen und Schülern mit und ohne speziellem Förderbedarf (inklusives Schulsystem).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Förderung hauptsächlich in den Fachrichtungen ESE, LE, HK.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1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4554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 Profil – außerschulische Lernorte</a:t>
            </a:r>
          </a:p>
          <a:p>
            <a:pPr eaLnBrk="1" hangingPunct="1"/>
            <a:r>
              <a:rPr lang="de-DE" altLang="de-DE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(Auswahl)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1925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Partnerschule Zoo Wuppertal.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Partnerschule Bergisches </a:t>
            </a:r>
            <a:r>
              <a:rPr lang="de-DE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Schultechnikum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„Keine Macht den Drogen“.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Jugendzentrum Schwelm.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Caritas, </a:t>
            </a:r>
            <a:r>
              <a:rPr lang="de-DE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ProFamilia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0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95" y="231627"/>
            <a:ext cx="8418513" cy="1400175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Ablauf: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3187" y="1922885"/>
            <a:ext cx="8418513" cy="50577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Allgemeine Überlegungen zur Schulwahl nach der Grundschule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Informationen zur Schulform Realschule (allgemein)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8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Informationen zur Realschule Schwelm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  <a:defRPr/>
            </a:pPr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r="17666"/>
          <a:stretch/>
        </p:blipFill>
        <p:spPr>
          <a:xfrm>
            <a:off x="7741733" y="344029"/>
            <a:ext cx="1756460" cy="14664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 Profil – Berufswahlvorbereitung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900112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Einstieg mit Schnuppertagen im Jhg. 7.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Kontrastikum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im Jhg. 8.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Potentialanalyse und Elternberatung im Jhg. 8.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Einführung des Berufswahlpasses im Jhg. 8.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Dreiwöchiges Praktikum im Jhg. 9.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Bewerbungstraining.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Fester Vertreter des Jobcenters im Haus.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Lokale und überregionale Ausbildungsbetriebe. (Eigene Ausbildungsmesse mit derzeit über 65 Betrieben im Haus).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3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 Profil – </a:t>
            </a:r>
            <a:r>
              <a:rPr lang="de-DE" altLang="de-DE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Delf</a:t>
            </a:r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Cambridge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1925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Internationale Sprachzertifikate in Englisch und Französisch ab dem Jhg. 7.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01" y="4328502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28" y="4447257"/>
            <a:ext cx="2057888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5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36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 Profil – Sozialkompetenztraining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2490" y="10909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Zusätzliche Klassenlehrerstunden in den Jhg. 5 und 6 zur Durchführung des </a:t>
            </a:r>
            <a:r>
              <a:rPr lang="de-DE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LionsQuest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Konzeptes.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Mehrtägiges Sozialkompetenztraining in den Jahrgangsstufen 5 und 6 (Mut tut gut).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Mehrtägige Klassenfahrt mit Schwerpunkt auf der Stärkung der Klassengemeinschaft im Jhg. 5 oder 6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16" y="5187956"/>
            <a:ext cx="1906953" cy="14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4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Unser Profil – Suchtprophylaxe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1925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Zusammenarbeit mit externen Partnern:</a:t>
            </a:r>
          </a:p>
          <a:p>
            <a:pPr marL="0" indent="0">
              <a:buClr>
                <a:srgbClr val="CC0000"/>
              </a:buClr>
              <a:buNone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Alkoholprophylaxe.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Aufklärung.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Drogenprophylaxe.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9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Nützliches und Wissenswertes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1925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Mensa.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Schließfächer.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Sportabzeichen (jährliche Abnahme auf dem Sportplatz an der Rennbahn).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Sportfest mit Sponsorenlauf (Jhg. 5 – 8).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Day im Jhg. 9.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Ag`s</a:t>
            </a: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3000" kern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GartenAG</a:t>
            </a: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3000" kern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FitnessAG</a:t>
            </a: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3000" kern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TheaterAG</a:t>
            </a: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3000" kern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BüchereiAG</a:t>
            </a: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etc.).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277" y="231117"/>
            <a:ext cx="8018585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Nützliches und Wissenswertes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1925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Stundenplan-App mit stundenaktuellen Informationen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Schüler- und Elternzugang zum Vertretungsplan in Echtzeit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Betreuung durch die AWO (Mo – Do jeweils bis 15.45 Uhr) in den Räumlichkeiten an der Turnhalle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3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39632" y="231117"/>
            <a:ext cx="6791568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wie geht’s weiter?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9091" y="1208179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11" y="1794119"/>
            <a:ext cx="17684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8" y="1833196"/>
            <a:ext cx="17684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8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1505" y="385105"/>
            <a:ext cx="8418513" cy="1400175"/>
          </a:xfrm>
        </p:spPr>
        <p:txBody>
          <a:bodyPr/>
          <a:lstStyle/>
          <a:p>
            <a:pPr eaLnBrk="1" hangingPunct="1"/>
            <a:r>
              <a:rPr lang="de-DE" altLang="de-DE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Halbjahreszeugnisse der Grundschule enthalten neben den Noten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3869" y="2267274"/>
            <a:ext cx="8722382" cy="4283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C00000"/>
              </a:buClr>
              <a:defRPr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eine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begründete Empfehlung für die Schulform</a:t>
            </a: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die für die weitere schulische Förderung geeignet erscheint.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C00000"/>
              </a:buClr>
              <a:defRPr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Lehrkräfte beziehen die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Gesamtpersönlichkeit                 des Kindes, die es in der Schule zeigt</a:t>
            </a: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 diese Schulformempfehlung ein.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C00000"/>
              </a:buClr>
              <a:defRPr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 Notenschnitt ist nicht erforderlich, kann aber wichtiges Indiz für eine erfolgreiche Schulformwahl sein.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50" y="297328"/>
            <a:ext cx="2544888" cy="16974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690" y="3999220"/>
            <a:ext cx="976679" cy="90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67557" y="338630"/>
            <a:ext cx="89022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Anmeldeverfahren Schwelm </a:t>
            </a:r>
          </a:p>
          <a:p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erhalten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Ende des ersten Schulhalbjahres der Klasse 4 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von der Grundschule den Anmeldeschein für Ihr Kind.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Anmeldung erfolgt persönlich 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mit dem anzumeldenden Kind -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direkt an der Realschule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Anmeldung müssen Sie folgendes mitbringen:</a:t>
            </a:r>
          </a:p>
          <a:p>
            <a:pPr marL="800100" lvl="1" indent="-342900"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Anmeldeformulare der Grundschulen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800100" lvl="1" indent="-342900"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Halbjahreszeugnis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die </a:t>
            </a: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Schulformempfehlung </a:t>
            </a: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Grundschule.</a:t>
            </a:r>
          </a:p>
          <a:p>
            <a:pPr marL="800100" lvl="1" indent="-342900"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Einen Nachweis über den Masernschutz</a:t>
            </a:r>
          </a:p>
          <a:p>
            <a:pPr marL="800100" lvl="1" indent="-342900"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 Geburtsurkunde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Anmeldeformulare können vor Ort ausgefüllt werden, oder im Vorfeld von der Homepage der Schule heruntergeladen werden.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Anmeldung ohne die passende Schulformempfehlung wird zunächst ein Beratungstermin an der passenden Schulform vereinbart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112591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8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531045" y="281317"/>
            <a:ext cx="8418513" cy="864311"/>
          </a:xfrm>
        </p:spPr>
        <p:txBody>
          <a:bodyPr/>
          <a:lstStyle/>
          <a:p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Anmeldeverfahren 2023/2024 </a:t>
            </a:r>
            <a:b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de-DE" altLang="de-D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das Schuljahr 24 / 25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8861" y="1607076"/>
            <a:ext cx="929634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Erster Anmeldetag:</a:t>
            </a: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Samstag, der 17.2.2024,   9 – 12 Uhr</a:t>
            </a:r>
          </a:p>
          <a:p>
            <a:pPr marL="457200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 – DO 19.2. – 22.2.24,   in der Zeit von 8 – 12 Uhr</a:t>
            </a: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Keine zeitliche Priorisierung.</a:t>
            </a:r>
          </a:p>
          <a:p>
            <a:pPr lvl="1">
              <a:defRPr/>
            </a:pP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6" r="36749"/>
          <a:stretch/>
        </p:blipFill>
        <p:spPr>
          <a:xfrm>
            <a:off x="8122646" y="281317"/>
            <a:ext cx="1316478" cy="2376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29" y="504409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33858"/>
            <a:ext cx="8420100" cy="1143000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  <a:buFont typeface="Arial Black" panose="020B0A040201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Grundschule</a:t>
            </a:r>
            <a:r>
              <a:rPr lang="en-GB" alt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e-DE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beendet</a:t>
            </a:r>
            <a:r>
              <a:rPr lang="en-GB" alt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Was nun?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90" y="1523999"/>
            <a:ext cx="177323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2" y="1524000"/>
            <a:ext cx="177165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38" y="2504089"/>
            <a:ext cx="177323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35" y="2088931"/>
            <a:ext cx="177323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93" y="2869325"/>
            <a:ext cx="1773237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2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9651" y="2505845"/>
            <a:ext cx="929634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Aufnahmebescheide ergehen vor den Osterferien</a:t>
            </a:r>
          </a:p>
          <a:p>
            <a:pPr marL="457200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Kennenlerntag mit den neuen Klassen im Mai/Juni</a:t>
            </a:r>
          </a:p>
          <a:p>
            <a:pPr marL="457200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Übergabekonferenzen zwischen Grundschule und DBR (Übergangsbegleitung)</a:t>
            </a:r>
          </a:p>
          <a:p>
            <a:pPr marL="457200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Voraussichtlich 23.8.: Erster Schultag </a:t>
            </a:r>
          </a:p>
          <a:p>
            <a:pPr marL="457200" indent="-4572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defRPr/>
            </a:pPr>
            <a:endParaRPr lang="de-D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6" r="36749"/>
          <a:stretch/>
        </p:blipFill>
        <p:spPr>
          <a:xfrm>
            <a:off x="8122646" y="281317"/>
            <a:ext cx="1316478" cy="2376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Nach der Anmeldung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06" y="5239484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5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82023" y="498761"/>
            <a:ext cx="88143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 hoffen, wir konnten Ihnen einige hilfreiche Informationen geben!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2023" y="4832400"/>
            <a:ext cx="8903715" cy="8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Fragen stehen wir gerne zur Verfügung – sprechen Sie uns einfach an.</a:t>
            </a:r>
          </a:p>
          <a:p>
            <a:pPr algn="r"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7"/>
          <a:stretch/>
        </p:blipFill>
        <p:spPr>
          <a:xfrm>
            <a:off x="4792719" y="1888627"/>
            <a:ext cx="1980322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125"/>
          <a:stretch/>
        </p:blipFill>
        <p:spPr>
          <a:xfrm>
            <a:off x="2855484" y="1888627"/>
            <a:ext cx="1732530" cy="2160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44" y="5302006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8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1937323" y="405367"/>
            <a:ext cx="602562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 wünschen Ihnen</a:t>
            </a:r>
          </a:p>
          <a:p>
            <a:pPr algn="ctr"/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 gute Schulwahl</a:t>
            </a:r>
          </a:p>
          <a:p>
            <a:pPr algn="ctr"/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zum Wohle Ihres Kindes!</a:t>
            </a:r>
          </a:p>
          <a:p>
            <a:endParaRPr lang="de-DE" altLang="de-DE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12" y="2974428"/>
            <a:ext cx="4619047" cy="3103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95" y="231627"/>
            <a:ext cx="8418513" cy="1400175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 Schule ist die richtige </a:t>
            </a:r>
            <a:b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mein Kind?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3187" y="1922885"/>
            <a:ext cx="8418513" cy="5057775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None/>
              <a:defRPr/>
            </a:pPr>
            <a:r>
              <a:rPr lang="de-D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Bei der Schulwahl spielen diese Fragen eine wichtige Rolle: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Welche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Begabungen</a:t>
            </a: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Fähigkeiten</a:t>
            </a: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Interessen</a:t>
            </a: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hat das Kind?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Wie ist seine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Persönlichkeit</a:t>
            </a: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Welche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Bedingungen für erfolgreiches Lernen </a:t>
            </a: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braucht mein Kind?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Wird es sich an der neuen Schule </a:t>
            </a:r>
            <a:r>
              <a:rPr lang="de-DE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wohl fühlen</a:t>
            </a:r>
            <a:r>
              <a:rPr lang="de-DE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C00000"/>
              </a:buClr>
              <a:buSzPct val="100000"/>
              <a:buNone/>
              <a:defRPr/>
            </a:pPr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r="17666"/>
          <a:stretch/>
        </p:blipFill>
        <p:spPr>
          <a:xfrm>
            <a:off x="7741733" y="344029"/>
            <a:ext cx="1756460" cy="1466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4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08760" y="780360"/>
            <a:ext cx="76113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Kinder sind </a:t>
            </a:r>
          </a:p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verschieden. </a:t>
            </a:r>
          </a:p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Kinder…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808760" y="2602549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…entwickeln sich ganz                                   unterschiedlich,</a:t>
            </a:r>
          </a:p>
          <a:p>
            <a:pPr marL="457200" indent="-457200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…haben verschiedene Interessen, Begabungen und Fähigkeiten,</a:t>
            </a:r>
          </a:p>
          <a:p>
            <a:pPr marL="457200" indent="-457200" defTabSz="449263" eaLnBrk="1" hangingPunct="1">
              <a:spcBef>
                <a:spcPts val="80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…und lernen auf verschiedene Weise und mit unterschiedlicher Geschwindigkeit.</a:t>
            </a:r>
          </a:p>
          <a:p>
            <a:pPr defTabSz="449263" eaLnBrk="1" hangingPunct="1">
              <a:spcBef>
                <a:spcPts val="800"/>
              </a:spcBef>
              <a:buClr>
                <a:srgbClr val="C00000"/>
              </a:buClr>
              <a:buSzPct val="75000"/>
              <a:defRPr/>
            </a:pPr>
            <a:endParaRPr lang="de-DE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9"/>
          <a:stretch/>
        </p:blipFill>
        <p:spPr>
          <a:xfrm>
            <a:off x="5616888" y="367734"/>
            <a:ext cx="3900045" cy="28274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7" y="368464"/>
            <a:ext cx="9529763" cy="1358900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 alle – und wir auch – möchten, dass Ihr Kind erfolgreich und glücklich ist!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2054" y="2064455"/>
            <a:ext cx="8617285" cy="5273675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SzPct val="100000"/>
              <a:buNone/>
              <a:defRPr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Das gelingt,…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es mit Freude lernt.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die Anforderungen weder                                                                              </a:t>
            </a:r>
            <a:r>
              <a:rPr lang="de-DE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zu hoch noch zu niedrig sind.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es ohne Stress gute Leistungen zeigen kann.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ihm Zeit für Entspannung bleibt.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weder Schulfrust noch -angst auftreten.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…wenn Ihre Schulwahl keine Prestigefrage ist.</a:t>
            </a: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03" y="1937569"/>
            <a:ext cx="2935484" cy="1972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8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82023" y="498761"/>
            <a:ext cx="88143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FFFF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 möchten Sie bei dieser wichtigen Entscheidung unterstützen.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7"/>
          <a:stretch/>
        </p:blipFill>
        <p:spPr>
          <a:xfrm>
            <a:off x="4792716" y="1888627"/>
            <a:ext cx="2214305" cy="2415216"/>
          </a:xfrm>
          <a:prstGeom prst="rect">
            <a:avLst/>
          </a:prstGeom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355081" y="4550709"/>
            <a:ext cx="74229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GB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Dazu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 </a:t>
            </a:r>
            <a:r>
              <a:rPr lang="en-GB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Schulform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Realschule, und </a:t>
            </a:r>
            <a:r>
              <a:rPr lang="en-GB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speziell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Realschule Schwelm </a:t>
            </a:r>
            <a:r>
              <a:rPr lang="en-GB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zusammengestellt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5"/>
          <a:stretch/>
        </p:blipFill>
        <p:spPr>
          <a:xfrm>
            <a:off x="2855481" y="1888627"/>
            <a:ext cx="1937235" cy="24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47262" y="231117"/>
            <a:ext cx="7502769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Schulform Realschule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9091" y="1208179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Umfasst die Klassen 5 – 10 (</a:t>
            </a:r>
            <a:r>
              <a:rPr lang="de-DE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Sek.I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Vermittelt eine </a:t>
            </a:r>
            <a:r>
              <a:rPr lang="de-DE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erweiterte Bildung 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berufsorientierende Kompetenzen.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Fördert </a:t>
            </a:r>
            <a:r>
              <a:rPr lang="de-DE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praktisches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theoretisches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Interesse.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Qualifiziert für aufbauende schulische und berufliche Bildungsgänge.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Ermöglicht in </a:t>
            </a:r>
            <a:r>
              <a:rPr lang="de-DE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Wahlpflichtfächern</a:t>
            </a: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individuelle Schwerpunktsetzungen.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17786" y="231117"/>
            <a:ext cx="7151076" cy="78787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FFFF"/>
                </a:solidFill>
                <a:latin typeface="Times New Roman" pitchFamily="18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FFFF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Realschule Schwelm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6951" y="1192548"/>
            <a:ext cx="87120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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99FF"/>
              </a:buClr>
              <a:buSzPct val="60000"/>
              <a:buFont typeface="Wingdings" panose="05000000000000000000" pitchFamily="2" charset="2"/>
              <a:buChar char="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FFFF"/>
              </a:buClr>
              <a:buSzPct val="60000"/>
              <a:buFont typeface="Wingdings" panose="05000000000000000000" pitchFamily="2" charset="2"/>
              <a:buChar char="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Realschule im Ort seit 1964.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Beschult derzeit 620 Schülerinnen und Schüler in 4 Zügen.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Das Kollegium besteht derzeit aus 50 Lehrkräften, Integrationskräften und Förderpädagogen.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de-DE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Schule besuchen Schülerinnen und Schüler aus Schwelm, Gevelsberg, Ennepetal, Wuppertal und Hagen.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24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98" y="253268"/>
            <a:ext cx="1139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5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6.5|7.8|3.7|5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6.5|7.8|3.7|5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1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4.2|3.3|5|4.6|6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0.1|8.8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1.1|11.1|5|5.4|3.1|3.8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0</TotalTime>
  <Words>1214</Words>
  <Application>Microsoft Office PowerPoint</Application>
  <PresentationFormat>A4-Papier (210 x 297 mm)</PresentationFormat>
  <Paragraphs>219</Paragraphs>
  <Slides>32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 Black</vt:lpstr>
      <vt:lpstr>Calibri</vt:lpstr>
      <vt:lpstr>Symbol</vt:lpstr>
      <vt:lpstr>Times New Roman</vt:lpstr>
      <vt:lpstr>Wingdings</vt:lpstr>
      <vt:lpstr>Standarddesign</vt:lpstr>
      <vt:lpstr> </vt:lpstr>
      <vt:lpstr>Ablauf:</vt:lpstr>
      <vt:lpstr>Grundschule beendet! Was nun?</vt:lpstr>
      <vt:lpstr>Welche Schule ist die richtige  für mein Kind?</vt:lpstr>
      <vt:lpstr>PowerPoint-Präsentation</vt:lpstr>
      <vt:lpstr>Sie alle – und wir auch – möchten, dass Ihr Kind erfolgreich und glücklich ist!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Halbjahreszeugnisse der Grundschule enthalten neben den Noten</vt:lpstr>
      <vt:lpstr>PowerPoint-Präsentation</vt:lpstr>
      <vt:lpstr>Anmeldeverfahren 2023/2024                  für das Schuljahr 24 / 25</vt:lpstr>
      <vt:lpstr>Nach der Anmeldung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Reinhild</dc:creator>
  <cp:lastModifiedBy>marco unger</cp:lastModifiedBy>
  <cp:revision>293</cp:revision>
  <cp:lastPrinted>2019-10-31T06:15:01Z</cp:lastPrinted>
  <dcterms:modified xsi:type="dcterms:W3CDTF">2023-12-08T18:35:00Z</dcterms:modified>
</cp:coreProperties>
</file>